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55" r:id="rId3"/>
    <p:sldId id="357" r:id="rId4"/>
    <p:sldId id="358" r:id="rId5"/>
    <p:sldId id="359" r:id="rId6"/>
    <p:sldId id="360" r:id="rId7"/>
    <p:sldId id="361" r:id="rId8"/>
    <p:sldId id="363" r:id="rId9"/>
    <p:sldId id="367" r:id="rId10"/>
    <p:sldId id="368" r:id="rId11"/>
    <p:sldId id="369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71" r:id="rId21"/>
    <p:sldId id="356" r:id="rId22"/>
    <p:sldId id="381" r:id="rId23"/>
    <p:sldId id="382" r:id="rId24"/>
    <p:sldId id="364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0C95-C2AB-413D-A4F2-4292A36AEB5C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5F17-2DD9-462A-AF20-15090B40B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3A562-D1E2-421E-8D6C-8506292247F5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78EF-C81A-47F0-B375-43A14942B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0E566-282F-4217-8FDE-8CE432B12349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923BB-AA0A-4E5E-AAB9-601E24E69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3E16-93A4-4CEA-B6E1-6CCC78DA7BFD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3B1DE-03ED-48AC-987C-6E3BCF8C4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DF47-4334-4B9F-A011-892BAB084B3F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9E7B8-60D3-4F1D-B439-6A3D620E6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58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955F-EE64-4ABC-905C-27E9B70BBBB1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1F2B4-CD8F-40F3-86E5-AB1A71A23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7AA2-8A52-4792-9C07-D1FAB459B0B9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7E8B-3DC3-4B41-88D2-AA9FD3256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1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DE0B-FA02-4EC1-84BB-6FEABC1685BA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8C614-CF93-4BB8-B33E-79ABBD069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921D-24E5-4A20-9482-FE2CF7030797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FC8C-CDA8-4FAF-BAC1-D6420C939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9938B-14E5-4A0D-B872-BF29A736D984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8D99-E238-40E9-84C0-FE19D514F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2418-93FD-4202-A3FF-AE1913B21019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F78FD-BAF3-47AD-BA69-B632C1692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EF4E28-2942-4BB5-8EAB-9C370578BCEE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98F07C-7386-47F7-AFAF-8875E9DDF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2053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54" name="Прямоугольник 11"/>
          <p:cNvSpPr>
            <a:spLocks noChangeArrowheads="1"/>
          </p:cNvSpPr>
          <p:nvPr/>
        </p:nvSpPr>
        <p:spPr bwMode="auto">
          <a:xfrm>
            <a:off x="285750" y="1714500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Проектное обучение в рамках курса “Компьютерные технологии”</a:t>
            </a:r>
            <a:endParaRPr lang="ru-RU" altLang="ru-RU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Прямоугольник 12"/>
          <p:cNvSpPr>
            <a:spLocks noChangeArrowheads="1"/>
          </p:cNvSpPr>
          <p:nvPr/>
        </p:nvSpPr>
        <p:spPr bwMode="auto">
          <a:xfrm>
            <a:off x="1071563" y="5286375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  <a:latin typeface="Times New Roman" pitchFamily="18" charset="0"/>
              </a:rPr>
              <a:t>Мещеряков В.А, Политов М.В., Жуков А.А.</a:t>
            </a:r>
          </a:p>
        </p:txBody>
      </p:sp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Прямоугольник 9"/>
          <p:cNvSpPr>
            <a:spLocks noChangeArrowheads="1"/>
          </p:cNvSpPr>
          <p:nvPr/>
        </p:nvSpPr>
        <p:spPr bwMode="auto">
          <a:xfrm>
            <a:off x="2143125" y="142875"/>
            <a:ext cx="650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3786188" y="3357563"/>
            <a:ext cx="51435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Номинация:</a:t>
            </a:r>
          </a:p>
          <a:p>
            <a:pPr>
              <a:spcBef>
                <a:spcPct val="20000"/>
              </a:spcBef>
              <a:defRPr/>
            </a:pPr>
            <a:r>
              <a:rPr lang="ru-RU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Лучшая практика организации проблемного и проектного обучения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13317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18" name="Прямоугольник 11"/>
          <p:cNvSpPr>
            <a:spLocks noChangeArrowheads="1"/>
          </p:cNvSpPr>
          <p:nvPr/>
        </p:nvSpPr>
        <p:spPr bwMode="auto">
          <a:xfrm>
            <a:off x="79375" y="908050"/>
            <a:ext cx="3278188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Проект.</a:t>
            </a:r>
          </a:p>
          <a:p>
            <a:pPr eaLnBrk="1" hangingPunct="1"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Волоконный кабель.</a:t>
            </a:r>
          </a:p>
          <a:p>
            <a:pPr eaLnBrk="1" hangingPunct="1">
              <a:buFontTx/>
              <a:buNone/>
            </a:pPr>
            <a:endParaRPr lang="ru-RU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Моделирование параметров волоконных световодов</a:t>
            </a:r>
            <a:endParaRPr lang="ru-RU" altLang="ru-RU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Прямоугольник 12"/>
          <p:cNvSpPr>
            <a:spLocks noChangeArrowheads="1"/>
          </p:cNvSpPr>
          <p:nvPr/>
        </p:nvSpPr>
        <p:spPr bwMode="auto">
          <a:xfrm>
            <a:off x="1285875" y="4786313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  <a:latin typeface="Times New Roman" pitchFamily="18" charset="0"/>
              </a:rPr>
              <a:t>Поле 2</a:t>
            </a:r>
          </a:p>
        </p:txBody>
      </p:sp>
      <p:pic>
        <p:nvPicPr>
          <p:cNvPr id="1332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80"/>
          <p:cNvSpPr>
            <a:spLocks noChangeArrowheads="1"/>
          </p:cNvSpPr>
          <p:nvPr/>
        </p:nvSpPr>
        <p:spPr bwMode="auto">
          <a:xfrm>
            <a:off x="8429625" y="0"/>
            <a:ext cx="71437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10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332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1620838"/>
            <a:ext cx="53911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Прямоугольник 9"/>
          <p:cNvSpPr>
            <a:spLocks noChangeArrowheads="1"/>
          </p:cNvSpPr>
          <p:nvPr/>
        </p:nvSpPr>
        <p:spPr bwMode="auto">
          <a:xfrm>
            <a:off x="1785938" y="142875"/>
            <a:ext cx="650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14341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42" name="Прямоугольник 11"/>
          <p:cNvSpPr>
            <a:spLocks noChangeArrowheads="1"/>
          </p:cNvSpPr>
          <p:nvPr/>
        </p:nvSpPr>
        <p:spPr bwMode="auto">
          <a:xfrm>
            <a:off x="0" y="785813"/>
            <a:ext cx="900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Компьютерные технологии автоматизации измерений</a:t>
            </a:r>
            <a:endParaRPr lang="ru-RU" altLang="ru-RU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0"/>
          <p:cNvSpPr>
            <a:spLocks noChangeArrowheads="1"/>
          </p:cNvSpPr>
          <p:nvPr/>
        </p:nvSpPr>
        <p:spPr bwMode="auto">
          <a:xfrm>
            <a:off x="8429625" y="0"/>
            <a:ext cx="71437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11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434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43084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8" descr="Labview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857750"/>
            <a:ext cx="464343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285875"/>
            <a:ext cx="3175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20" descr="Matlab 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357688"/>
            <a:ext cx="15113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Прямоугольник 9"/>
          <p:cNvSpPr>
            <a:spLocks noChangeArrowheads="1"/>
          </p:cNvSpPr>
          <p:nvPr/>
        </p:nvSpPr>
        <p:spPr bwMode="auto">
          <a:xfrm>
            <a:off x="1785938" y="142875"/>
            <a:ext cx="650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15365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536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80"/>
          <p:cNvSpPr>
            <a:spLocks noChangeArrowheads="1"/>
          </p:cNvSpPr>
          <p:nvPr/>
        </p:nvSpPr>
        <p:spPr bwMode="auto">
          <a:xfrm>
            <a:off x="8286750" y="0"/>
            <a:ext cx="71437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12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68" name="Прямоугольник 11"/>
          <p:cNvSpPr>
            <a:spLocks noChangeArrowheads="1"/>
          </p:cNvSpPr>
          <p:nvPr/>
        </p:nvSpPr>
        <p:spPr bwMode="auto">
          <a:xfrm>
            <a:off x="214313" y="908050"/>
            <a:ext cx="864393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Примеры проектов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Программа управления 32 элементным гибким зеркалом.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(магистрант 710 группы Кусков В.В.)</a:t>
            </a:r>
          </a:p>
        </p:txBody>
      </p:sp>
      <p:pic>
        <p:nvPicPr>
          <p:cNvPr id="15369" name="Рисунок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428875"/>
            <a:ext cx="5940425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071813"/>
            <a:ext cx="5940425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16389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639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80"/>
          <p:cNvSpPr>
            <a:spLocks noChangeArrowheads="1"/>
          </p:cNvSpPr>
          <p:nvPr/>
        </p:nvSpPr>
        <p:spPr bwMode="auto">
          <a:xfrm>
            <a:off x="8358188" y="0"/>
            <a:ext cx="71437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13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392" name="Прямоугольник 11"/>
          <p:cNvSpPr>
            <a:spLocks noChangeArrowheads="1"/>
          </p:cNvSpPr>
          <p:nvPr/>
        </p:nvSpPr>
        <p:spPr bwMode="auto">
          <a:xfrm>
            <a:off x="142875" y="857250"/>
            <a:ext cx="535781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Примеры проектов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23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Программа обработки аудио-сигнала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Кузьменко И.Ю., Завьялова К. В.</a:t>
            </a:r>
            <a:r>
              <a:rPr lang="en-US" alt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ru-RU" altLang="ru-RU" sz="1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alt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639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86000"/>
            <a:ext cx="69738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857250"/>
            <a:ext cx="3857625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Прямоугольник 9"/>
          <p:cNvSpPr>
            <a:spLocks noChangeArrowheads="1"/>
          </p:cNvSpPr>
          <p:nvPr/>
        </p:nvSpPr>
        <p:spPr bwMode="auto">
          <a:xfrm>
            <a:off x="1785938" y="142875"/>
            <a:ext cx="650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17413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74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80"/>
          <p:cNvSpPr>
            <a:spLocks noChangeArrowheads="1"/>
          </p:cNvSpPr>
          <p:nvPr/>
        </p:nvSpPr>
        <p:spPr bwMode="auto">
          <a:xfrm>
            <a:off x="8286750" y="0"/>
            <a:ext cx="71437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14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16" name="Прямоугольник 11"/>
          <p:cNvSpPr>
            <a:spLocks noChangeArrowheads="1"/>
          </p:cNvSpPr>
          <p:nvPr/>
        </p:nvSpPr>
        <p:spPr bwMode="auto">
          <a:xfrm>
            <a:off x="142875" y="785813"/>
            <a:ext cx="535781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Примеры проектов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2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Представление сигналов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Быков А.Г</a:t>
            </a:r>
            <a:r>
              <a:rPr lang="ru-RU" alt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., Бурова В.Ю.,</a:t>
            </a:r>
            <a:r>
              <a:rPr lang="en-US" alt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alt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7417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857250"/>
            <a:ext cx="50006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Рисунок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28813"/>
            <a:ext cx="5286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Прямоугольник 9"/>
          <p:cNvSpPr>
            <a:spLocks noChangeArrowheads="1"/>
          </p:cNvSpPr>
          <p:nvPr/>
        </p:nvSpPr>
        <p:spPr bwMode="auto">
          <a:xfrm>
            <a:off x="1714500" y="142875"/>
            <a:ext cx="650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18437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285750" y="785813"/>
            <a:ext cx="8429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Подготовка научных публикаций в издательской системе LaTeX</a:t>
            </a:r>
            <a:endParaRPr lang="ru-RU" altLang="ru-RU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0"/>
          <p:cNvSpPr>
            <a:spLocks noChangeArrowheads="1"/>
          </p:cNvSpPr>
          <p:nvPr/>
        </p:nvSpPr>
        <p:spPr bwMode="auto">
          <a:xfrm>
            <a:off x="8286750" y="0"/>
            <a:ext cx="71437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844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857375"/>
            <a:ext cx="437673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3" descr="LaTeX 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86313"/>
            <a:ext cx="37719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714500"/>
            <a:ext cx="362108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98" y="1739900"/>
            <a:ext cx="350996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Прямоугольник 9"/>
          <p:cNvSpPr>
            <a:spLocks noChangeArrowheads="1"/>
          </p:cNvSpPr>
          <p:nvPr/>
        </p:nvSpPr>
        <p:spPr bwMode="auto">
          <a:xfrm>
            <a:off x="1714500" y="142875"/>
            <a:ext cx="650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19461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462" name="Прямоугольник 11"/>
          <p:cNvSpPr>
            <a:spLocks noChangeArrowheads="1"/>
          </p:cNvSpPr>
          <p:nvPr/>
        </p:nvSpPr>
        <p:spPr bwMode="auto">
          <a:xfrm>
            <a:off x="285750" y="714375"/>
            <a:ext cx="8429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Программное обеспечение и онлайн сервисы Mendeley компании Elsevier</a:t>
            </a:r>
            <a:endParaRPr lang="ru-RU" altLang="ru-RU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80"/>
          <p:cNvSpPr>
            <a:spLocks noChangeArrowheads="1"/>
          </p:cNvSpPr>
          <p:nvPr/>
        </p:nvSpPr>
        <p:spPr bwMode="auto">
          <a:xfrm>
            <a:off x="8286750" y="0"/>
            <a:ext cx="71437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16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946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43063"/>
            <a:ext cx="485775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714875"/>
            <a:ext cx="441166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000250"/>
            <a:ext cx="521493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Прямоугольник 9"/>
          <p:cNvSpPr>
            <a:spLocks noChangeArrowheads="1"/>
          </p:cNvSpPr>
          <p:nvPr/>
        </p:nvSpPr>
        <p:spPr bwMode="auto">
          <a:xfrm>
            <a:off x="1714500" y="142875"/>
            <a:ext cx="650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20485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4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80"/>
          <p:cNvSpPr>
            <a:spLocks noChangeArrowheads="1"/>
          </p:cNvSpPr>
          <p:nvPr/>
        </p:nvSpPr>
        <p:spPr bwMode="auto">
          <a:xfrm>
            <a:off x="8286750" y="0"/>
            <a:ext cx="71437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17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43000"/>
            <a:ext cx="51244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Прямоугольник 11"/>
          <p:cNvSpPr>
            <a:spLocks noChangeArrowheads="1"/>
          </p:cNvSpPr>
          <p:nvPr/>
        </p:nvSpPr>
        <p:spPr bwMode="auto">
          <a:xfrm>
            <a:off x="71438" y="785813"/>
            <a:ext cx="8858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Пример проекта. Публикации по теме научной работы </a:t>
            </a:r>
            <a:r>
              <a:rPr lang="ru-RU" altLang="ru-RU" sz="1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Еремеев А.И.</a:t>
            </a:r>
            <a:r>
              <a:rPr lang="en-US" alt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1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altLang="ru-RU" sz="1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altLang="ru-RU" sz="16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49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00438"/>
            <a:ext cx="8858250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Прямоугольник 9"/>
          <p:cNvSpPr>
            <a:spLocks noChangeArrowheads="1"/>
          </p:cNvSpPr>
          <p:nvPr/>
        </p:nvSpPr>
        <p:spPr bwMode="auto">
          <a:xfrm>
            <a:off x="1714500" y="142875"/>
            <a:ext cx="650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21509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510" name="Прямоугольник 11"/>
          <p:cNvSpPr>
            <a:spLocks noChangeArrowheads="1"/>
          </p:cNvSpPr>
          <p:nvPr/>
        </p:nvSpPr>
        <p:spPr bwMode="auto">
          <a:xfrm>
            <a:off x="428625" y="785813"/>
            <a:ext cx="842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Создание электронных курсов в системе Moodle</a:t>
            </a:r>
            <a:endParaRPr lang="ru-RU" altLang="ru-RU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80"/>
          <p:cNvSpPr>
            <a:spLocks noChangeArrowheads="1"/>
          </p:cNvSpPr>
          <p:nvPr/>
        </p:nvSpPr>
        <p:spPr bwMode="auto">
          <a:xfrm>
            <a:off x="8429625" y="0"/>
            <a:ext cx="71437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18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151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85875"/>
            <a:ext cx="49434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3" descr="Moodle-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214938"/>
            <a:ext cx="399573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571625"/>
            <a:ext cx="42926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1785938" y="142875"/>
            <a:ext cx="650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22533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25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80"/>
          <p:cNvSpPr>
            <a:spLocks noChangeArrowheads="1"/>
          </p:cNvSpPr>
          <p:nvPr/>
        </p:nvSpPr>
        <p:spPr bwMode="auto">
          <a:xfrm>
            <a:off x="8358188" y="0"/>
            <a:ext cx="71437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19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36" name="Прямоугольник 10"/>
          <p:cNvSpPr>
            <a:spLocks noChangeArrowheads="1"/>
          </p:cNvSpPr>
          <p:nvPr/>
        </p:nvSpPr>
        <p:spPr bwMode="auto">
          <a:xfrm>
            <a:off x="71438" y="785813"/>
            <a:ext cx="88582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Пример проекта. Основы проектирования СВЧ устройств в CST </a:t>
            </a:r>
            <a:r>
              <a:rPr lang="ru-RU" altLang="ru-RU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Microwave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Studio</a:t>
            </a:r>
            <a:endParaRPr lang="ru-RU" altLang="ru-RU" sz="1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Сутулин А.А</a:t>
            </a:r>
            <a:r>
              <a:rPr lang="ru-RU" alt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., Еремеев А.И.,</a:t>
            </a:r>
            <a:r>
              <a:rPr lang="en-US" alt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alt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253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57313"/>
            <a:ext cx="57419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500438"/>
            <a:ext cx="2143125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357313"/>
            <a:ext cx="30702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Прямоугольник 9"/>
          <p:cNvSpPr>
            <a:spLocks noChangeArrowheads="1"/>
          </p:cNvSpPr>
          <p:nvPr/>
        </p:nvSpPr>
        <p:spPr bwMode="auto">
          <a:xfrm>
            <a:off x="1857375" y="142875"/>
            <a:ext cx="650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3077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78" name="Прямоугольник 11"/>
          <p:cNvSpPr>
            <a:spLocks noChangeArrowheads="1"/>
          </p:cNvSpPr>
          <p:nvPr/>
        </p:nvSpPr>
        <p:spPr bwMode="auto">
          <a:xfrm>
            <a:off x="357188" y="1125538"/>
            <a:ext cx="83915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Цели освоения дисциплины «Компьютерные технологии (КТ)» 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познакомить обучающегося с современными технологиями, применяемыми при сборе, хранении, обработке информации и управления технологическими процессами; 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научить профессиональному использованию компьютерных инструментов и технологий для решения научно-исследовательских и производственно-технологических задач.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КТ раскрывает следующие аспекты. </a:t>
            </a:r>
          </a:p>
          <a:p>
            <a:pPr>
              <a:spcBef>
                <a:spcPct val="0"/>
              </a:spcBef>
            </a:pPr>
            <a:r>
              <a:rPr lang="ru-RU" altLang="ru-RU" sz="1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Цивилизационное</a:t>
            </a: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инженерное содержание современных компьютерных технологий. 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en-US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технологии. 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Технологии создания, обработки текстовой, графической и мультимедиа - информации. 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Технологии автоматизации экспериментальных исследований. 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Технологии моделирования с использованием визуальных средств программирования, вычислительных кластеров и суперкомпьютеров.</a:t>
            </a:r>
          </a:p>
        </p:txBody>
      </p:sp>
      <p:sp>
        <p:nvSpPr>
          <p:cNvPr id="3079" name="Прямоугольник 12"/>
          <p:cNvSpPr>
            <a:spLocks noChangeArrowheads="1"/>
          </p:cNvSpPr>
          <p:nvPr/>
        </p:nvSpPr>
        <p:spPr bwMode="auto">
          <a:xfrm>
            <a:off x="500034" y="4714884"/>
            <a:ext cx="77866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Задача дисциплины: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Научить работать магистров над большим проектом  в коллективе используя современные компьютерные технологии, которые обеспечат достижения поставленных задач, </a:t>
            </a:r>
            <a:r>
              <a:rPr lang="ru-RU" altLang="ru-RU" sz="1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минимизируя</a:t>
            </a:r>
            <a:r>
              <a:rPr lang="ru-RU" alt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проектные ресурсы (заказ работодателя).</a:t>
            </a:r>
          </a:p>
        </p:txBody>
      </p:sp>
      <p:pic>
        <p:nvPicPr>
          <p:cNvPr id="308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80"/>
          <p:cNvSpPr>
            <a:spLocks noChangeArrowheads="1"/>
          </p:cNvSpPr>
          <p:nvPr/>
        </p:nvSpPr>
        <p:spPr bwMode="auto">
          <a:xfrm>
            <a:off x="8643938" y="0"/>
            <a:ext cx="3571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r>
              <a:rPr lang="ru-RU" altLang="ru-RU" sz="36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082" name="Прямоугольник 9"/>
          <p:cNvSpPr>
            <a:spLocks noChangeArrowheads="1"/>
          </p:cNvSpPr>
          <p:nvPr/>
        </p:nvSpPr>
        <p:spPr bwMode="auto">
          <a:xfrm>
            <a:off x="1785938" y="142875"/>
            <a:ext cx="650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5125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6" name="Прямоугольник 11"/>
          <p:cNvSpPr>
            <a:spLocks noChangeArrowheads="1"/>
          </p:cNvSpPr>
          <p:nvPr/>
        </p:nvSpPr>
        <p:spPr bwMode="auto">
          <a:xfrm>
            <a:off x="250825" y="981075"/>
            <a:ext cx="54737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defRPr/>
            </a:pP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вопросы работы над проектами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авторских  коллективов</a:t>
            </a:r>
            <a:r>
              <a:rPr lang="en-US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проектов (приближены к реалии жизни)</a:t>
            </a:r>
            <a:r>
              <a:rPr lang="en-US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ролевых проблем</a:t>
            </a:r>
            <a:r>
              <a:rPr lang="en-US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консультантов</a:t>
            </a:r>
            <a:r>
              <a:rPr lang="en-US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защиты проектов</a:t>
            </a:r>
            <a:r>
              <a:rPr lang="en-US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оценки вклада каждого участника команды;</a:t>
            </a:r>
            <a:endParaRPr lang="en-US" sz="1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на выполнение поставленной задачи.</a:t>
            </a:r>
          </a:p>
        </p:txBody>
      </p:sp>
      <p:sp>
        <p:nvSpPr>
          <p:cNvPr id="5127" name="Прямоугольник 12"/>
          <p:cNvSpPr>
            <a:spLocks noChangeArrowheads="1"/>
          </p:cNvSpPr>
          <p:nvPr/>
        </p:nvSpPr>
        <p:spPr bwMode="auto">
          <a:xfrm>
            <a:off x="2036763" y="3716338"/>
            <a:ext cx="6858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Регламентные требования к выполненному проекту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рекламного проспекта</a:t>
            </a:r>
            <a:r>
              <a:rPr lang="en-US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Технико- экономическое обоснование проекта</a:t>
            </a:r>
            <a:r>
              <a:rPr lang="en-US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собственного описания устройства: его физических, технических и программных характеристик</a:t>
            </a:r>
            <a:r>
              <a:rPr lang="en-US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образовательного модуля, описывающего создание устройства и его программирование, а также использование системы проверки знаний (</a:t>
            </a:r>
            <a:r>
              <a:rPr lang="en-US" sz="1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проекта перед технической комиссии</a:t>
            </a:r>
            <a:r>
              <a:rPr lang="en-US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Работающее устройство, проверка на эталонных образцах</a:t>
            </a:r>
            <a:r>
              <a:rPr lang="ru-RU" sz="2400" dirty="0" smtClean="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512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80"/>
          <p:cNvSpPr>
            <a:spLocks noChangeArrowheads="1"/>
          </p:cNvSpPr>
          <p:nvPr/>
        </p:nvSpPr>
        <p:spPr bwMode="auto">
          <a:xfrm>
            <a:off x="8244408" y="0"/>
            <a:ext cx="75671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20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30" name="Прямоугольник 9"/>
          <p:cNvSpPr>
            <a:spLocks noChangeArrowheads="1"/>
          </p:cNvSpPr>
          <p:nvPr/>
        </p:nvSpPr>
        <p:spPr bwMode="auto">
          <a:xfrm>
            <a:off x="1785938" y="142875"/>
            <a:ext cx="650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4101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2" name="Прямоугольник 11"/>
          <p:cNvSpPr>
            <a:spLocks noChangeArrowheads="1"/>
          </p:cNvSpPr>
          <p:nvPr/>
        </p:nvSpPr>
        <p:spPr bwMode="auto">
          <a:xfrm>
            <a:off x="250825" y="1125538"/>
            <a:ext cx="52959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Список проектов, предлагаемых обучающимся: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Генератор сигналов и осциллограф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Анализатор спектра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Анализатор импеданса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Цифровой </a:t>
            </a:r>
            <a:r>
              <a:rPr lang="ru-RU" altLang="ru-RU" sz="1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мультиметр</a:t>
            </a:r>
            <a:endParaRPr lang="ru-RU" alt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Анализатор амплитудно-частотной характеристики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Анализатор </a:t>
            </a:r>
            <a:r>
              <a:rPr lang="ru-RU" altLang="ru-RU" sz="1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фазо-частотной</a:t>
            </a: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характеристики</a:t>
            </a:r>
          </a:p>
          <a:p>
            <a:pPr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ru-RU" altLang="ru-RU" sz="1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самописец</a:t>
            </a:r>
          </a:p>
        </p:txBody>
      </p:sp>
      <p:sp>
        <p:nvSpPr>
          <p:cNvPr id="4103" name="Прямоугольник 12"/>
          <p:cNvSpPr>
            <a:spLocks noChangeArrowheads="1"/>
          </p:cNvSpPr>
          <p:nvPr/>
        </p:nvSpPr>
        <p:spPr bwMode="auto">
          <a:xfrm>
            <a:off x="179388" y="3500438"/>
            <a:ext cx="6858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Устройства, которые можно использовать при выполнении проекта 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Быстродействующий модуль ввода-вывода для систем непрерывного сбора данных на частотах до 10 МГц. </a:t>
            </a:r>
            <a:r>
              <a:rPr lang="en-US" sz="1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Lcard</a:t>
            </a:r>
            <a:r>
              <a:rPr lang="en-US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20-10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Контроллер </a:t>
            </a:r>
            <a:r>
              <a:rPr lang="ru-RU" sz="1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Arduino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карта компьютера</a:t>
            </a:r>
          </a:p>
        </p:txBody>
      </p:sp>
      <p:pic>
        <p:nvPicPr>
          <p:cNvPr id="410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80"/>
          <p:cNvSpPr>
            <a:spLocks noChangeArrowheads="1"/>
          </p:cNvSpPr>
          <p:nvPr/>
        </p:nvSpPr>
        <p:spPr bwMode="auto">
          <a:xfrm>
            <a:off x="8460432" y="0"/>
            <a:ext cx="86409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latin typeface="Times New Roman" pitchFamily="18" charset="0"/>
              </a:rPr>
              <a:t/>
            </a:r>
            <a:br>
              <a:rPr lang="ru-RU" altLang="ru-RU" sz="1100" dirty="0" smtClean="0"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21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6" name="Прямоугольник 9"/>
          <p:cNvSpPr>
            <a:spLocks noChangeArrowheads="1"/>
          </p:cNvSpPr>
          <p:nvPr/>
        </p:nvSpPr>
        <p:spPr bwMode="auto">
          <a:xfrm>
            <a:off x="1785938" y="142875"/>
            <a:ext cx="650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7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774700"/>
            <a:ext cx="3333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4162425"/>
            <a:ext cx="28860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23557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35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80"/>
          <p:cNvSpPr>
            <a:spLocks noChangeArrowheads="1"/>
          </p:cNvSpPr>
          <p:nvPr/>
        </p:nvSpPr>
        <p:spPr bwMode="auto">
          <a:xfrm>
            <a:off x="8358188" y="0"/>
            <a:ext cx="714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22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560" name="Прямоугольник 9"/>
          <p:cNvSpPr>
            <a:spLocks noChangeArrowheads="1"/>
          </p:cNvSpPr>
          <p:nvPr/>
        </p:nvSpPr>
        <p:spPr bwMode="auto">
          <a:xfrm>
            <a:off x="1857375" y="142875"/>
            <a:ext cx="650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Прямоугольник 1"/>
          <p:cNvSpPr>
            <a:spLocks noChangeArrowheads="1"/>
          </p:cNvSpPr>
          <p:nvPr/>
        </p:nvSpPr>
        <p:spPr bwMode="auto">
          <a:xfrm>
            <a:off x="571472" y="1214422"/>
            <a:ext cx="81756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Такой подход позволяет расширить набор осваиваемых компетенций.</a:t>
            </a:r>
            <a:endParaRPr lang="ru-RU" alt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карте компетенций прописана</a:t>
            </a:r>
            <a:endParaRPr lang="ru-RU" alt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КОМПЕТЕНЦИЯ: ОПК-4. Способность к свободному владению профессионально-профилированными знаниями в области информационных технологий, использованию современных компьютерных сетей, программных продуктов и ресурсов информационно-телекоммуникационной сети "Интернет" для решения задач профессиональной деятельности, в том числе находящихся за пределами профильной подготовки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24581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45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80"/>
          <p:cNvSpPr>
            <a:spLocks noChangeArrowheads="1"/>
          </p:cNvSpPr>
          <p:nvPr/>
        </p:nvSpPr>
        <p:spPr bwMode="auto">
          <a:xfrm>
            <a:off x="8358188" y="0"/>
            <a:ext cx="714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r>
              <a:rPr lang="ru-RU" altLang="ru-RU" sz="3600" b="1">
                <a:solidFill>
                  <a:schemeClr val="bg1"/>
                </a:solidFill>
                <a:latin typeface="Times New Roman" pitchFamily="18" charset="0"/>
              </a:rPr>
              <a:t>23</a:t>
            </a:r>
          </a:p>
        </p:txBody>
      </p:sp>
      <p:sp>
        <p:nvSpPr>
          <p:cNvPr id="24584" name="Прямоугольник 9"/>
          <p:cNvSpPr>
            <a:spLocks noChangeArrowheads="1"/>
          </p:cNvSpPr>
          <p:nvPr/>
        </p:nvSpPr>
        <p:spPr bwMode="auto">
          <a:xfrm>
            <a:off x="1857375" y="142875"/>
            <a:ext cx="650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Прямоугольник 1"/>
          <p:cNvSpPr>
            <a:spLocks noChangeArrowheads="1"/>
          </p:cNvSpPr>
          <p:nvPr/>
        </p:nvSpPr>
        <p:spPr bwMode="auto">
          <a:xfrm>
            <a:off x="500034" y="1000108"/>
            <a:ext cx="8175625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КОМПЕТЕНЦИЯ: ОК-2. Готовностью действовать в нестандартных ситуациях, нести социальную и этическую ответственность за принятые решения</a:t>
            </a: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altLang="ru-RU" sz="1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КОМПЕТЕНЦИЯ: ОПК-2. Готовность руководить коллективом в сфере своей профессиональной деятельности, толерантно воспринимая социальные, этнические, конфессиональные и культурные различия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КОМПЕТЕНЦИЯ: ПК-1. Способностью использовать в своей научно-исследовательской деятельности знание современных проблем и новейших достижений физики и радиофизики</a:t>
            </a:r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altLang="ru-RU" sz="1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КОМПЕТЕНЦИЯ: ПК-3. Способность применять на практике навыки составления и оформления научно-технической документации, научных отчетов, обзоров, докладов и статей.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5000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25606" name="Rectangle 80"/>
          <p:cNvSpPr>
            <a:spLocks noChangeArrowheads="1"/>
          </p:cNvSpPr>
          <p:nvPr/>
        </p:nvSpPr>
        <p:spPr bwMode="auto">
          <a:xfrm>
            <a:off x="8429625" y="1285875"/>
            <a:ext cx="50006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r>
              <a:rPr lang="en-US" altLang="ru-RU" sz="4400" b="1">
                <a:solidFill>
                  <a:schemeClr val="bg1"/>
                </a:solidFill>
                <a:latin typeface="Times New Roman" pitchFamily="18" charset="0"/>
              </a:rPr>
              <a:t>6</a:t>
            </a:r>
            <a:endParaRPr lang="ru-RU" altLang="ru-RU" sz="4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607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560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1000125" y="2714625"/>
            <a:ext cx="742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25610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516563"/>
            <a:ext cx="812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6149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50" name="Прямоугольник 11"/>
          <p:cNvSpPr>
            <a:spLocks noChangeArrowheads="1"/>
          </p:cNvSpPr>
          <p:nvPr/>
        </p:nvSpPr>
        <p:spPr bwMode="auto">
          <a:xfrm>
            <a:off x="461963" y="908050"/>
            <a:ext cx="686911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Проект.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«Латание» дефектов на поверхности сосудов для транспортировки агрессивных сред</a:t>
            </a:r>
          </a:p>
          <a:p>
            <a:pPr eaLnBrk="1" hangingPunct="1"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Моделирование нагрева эмали на поверхности металла с помощью ксеноновой лампы</a:t>
            </a:r>
            <a:endParaRPr lang="ru-RU" altLang="ru-RU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Прямоугольник 12"/>
          <p:cNvSpPr>
            <a:spLocks noChangeArrowheads="1"/>
          </p:cNvSpPr>
          <p:nvPr/>
        </p:nvSpPr>
        <p:spPr bwMode="auto">
          <a:xfrm>
            <a:off x="1285875" y="4786313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  <a:latin typeface="Times New Roman" pitchFamily="18" charset="0"/>
              </a:rPr>
              <a:t>Поле 2</a:t>
            </a:r>
          </a:p>
        </p:txBody>
      </p:sp>
      <p:pic>
        <p:nvPicPr>
          <p:cNvPr id="615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80"/>
          <p:cNvSpPr>
            <a:spLocks noChangeArrowheads="1"/>
          </p:cNvSpPr>
          <p:nvPr/>
        </p:nvSpPr>
        <p:spPr bwMode="auto">
          <a:xfrm>
            <a:off x="8643938" y="0"/>
            <a:ext cx="35718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636912"/>
            <a:ext cx="700246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Прямоугольник 9"/>
          <p:cNvSpPr>
            <a:spLocks noChangeArrowheads="1"/>
          </p:cNvSpPr>
          <p:nvPr/>
        </p:nvSpPr>
        <p:spPr bwMode="auto">
          <a:xfrm>
            <a:off x="1785938" y="142875"/>
            <a:ext cx="650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7173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4" name="Прямоугольник 11"/>
          <p:cNvSpPr>
            <a:spLocks noChangeArrowheads="1"/>
          </p:cNvSpPr>
          <p:nvPr/>
        </p:nvSpPr>
        <p:spPr bwMode="auto">
          <a:xfrm>
            <a:off x="500063" y="1108075"/>
            <a:ext cx="81438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Проект.</a:t>
            </a: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Электрический пробой линии при передачи больших мощностей на расстояния.</a:t>
            </a:r>
            <a:endParaRPr lang="ru-RU" altLang="ru-RU" sz="20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Моделирование электромагнитных полей  в линиях передачи со сложной структурой поперечного сечения.</a:t>
            </a:r>
            <a:endParaRPr lang="ru-RU" altLang="ru-RU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Прямоугольник 12"/>
          <p:cNvSpPr>
            <a:spLocks noChangeArrowheads="1"/>
          </p:cNvSpPr>
          <p:nvPr/>
        </p:nvSpPr>
        <p:spPr bwMode="auto">
          <a:xfrm>
            <a:off x="1285875" y="4786313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  <a:latin typeface="Times New Roman" pitchFamily="18" charset="0"/>
              </a:rPr>
              <a:t>Поле 2</a:t>
            </a:r>
          </a:p>
        </p:txBody>
      </p:sp>
      <p:pic>
        <p:nvPicPr>
          <p:cNvPr id="717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80"/>
          <p:cNvSpPr>
            <a:spLocks noChangeArrowheads="1"/>
          </p:cNvSpPr>
          <p:nvPr/>
        </p:nvSpPr>
        <p:spPr bwMode="auto">
          <a:xfrm>
            <a:off x="8643938" y="0"/>
            <a:ext cx="3571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4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17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924175"/>
            <a:ext cx="44100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0" descr="Конечные разн Волново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r="7823" b="11362"/>
          <a:stretch>
            <a:fillRect/>
          </a:stretch>
        </p:blipFill>
        <p:spPr bwMode="auto">
          <a:xfrm>
            <a:off x="500063" y="2390775"/>
            <a:ext cx="178752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9" descr="Конечные разн Волновод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986213"/>
            <a:ext cx="20383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8197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8" name="Прямоугольник 11"/>
          <p:cNvSpPr>
            <a:spLocks noChangeArrowheads="1"/>
          </p:cNvSpPr>
          <p:nvPr/>
        </p:nvSpPr>
        <p:spPr bwMode="auto">
          <a:xfrm>
            <a:off x="122238" y="923925"/>
            <a:ext cx="36369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9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Проект. Моделирование измерительного тракта по фазовым и амплитудным характеристикам электромагнитного излучения на апертурах фокусирующих элементов</a:t>
            </a:r>
          </a:p>
        </p:txBody>
      </p:sp>
      <p:sp>
        <p:nvSpPr>
          <p:cNvPr id="8199" name="Прямоугольник 12"/>
          <p:cNvSpPr>
            <a:spLocks noChangeArrowheads="1"/>
          </p:cNvSpPr>
          <p:nvPr/>
        </p:nvSpPr>
        <p:spPr bwMode="auto">
          <a:xfrm>
            <a:off x="1285875" y="4786313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  <a:latin typeface="Times New Roman" pitchFamily="18" charset="0"/>
              </a:rPr>
              <a:t>Поле 2</a:t>
            </a:r>
          </a:p>
        </p:txBody>
      </p:sp>
      <p:pic>
        <p:nvPicPr>
          <p:cNvPr id="820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80"/>
          <p:cNvSpPr>
            <a:spLocks noChangeArrowheads="1"/>
          </p:cNvSpPr>
          <p:nvPr/>
        </p:nvSpPr>
        <p:spPr bwMode="auto">
          <a:xfrm>
            <a:off x="8643938" y="0"/>
            <a:ext cx="35718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5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8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2924175"/>
            <a:ext cx="48164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5" descr="Схема установ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7"/>
          <a:stretch>
            <a:fillRect/>
          </a:stretch>
        </p:blipFill>
        <p:spPr bwMode="auto">
          <a:xfrm>
            <a:off x="4284663" y="771525"/>
            <a:ext cx="46101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740025"/>
            <a:ext cx="190817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310063"/>
            <a:ext cx="27368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Прямоугольник 9"/>
          <p:cNvSpPr>
            <a:spLocks noChangeArrowheads="1"/>
          </p:cNvSpPr>
          <p:nvPr/>
        </p:nvSpPr>
        <p:spPr bwMode="auto">
          <a:xfrm>
            <a:off x="1785938" y="142875"/>
            <a:ext cx="650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9221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22" name="Прямоугольник 11"/>
          <p:cNvSpPr>
            <a:spLocks noChangeArrowheads="1"/>
          </p:cNvSpPr>
          <p:nvPr/>
        </p:nvSpPr>
        <p:spPr bwMode="auto">
          <a:xfrm>
            <a:off x="0" y="723900"/>
            <a:ext cx="41402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9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</a:rPr>
              <a:t>Проект.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</a:rPr>
              <a:t>Микроволновая маскировка объектов и изделий.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Моделирование электромагнитных параметров анизотропных ферримагнитных материалов.</a:t>
            </a:r>
          </a:p>
        </p:txBody>
      </p:sp>
      <p:sp>
        <p:nvSpPr>
          <p:cNvPr id="9223" name="Прямоугольник 12"/>
          <p:cNvSpPr>
            <a:spLocks noChangeArrowheads="1"/>
          </p:cNvSpPr>
          <p:nvPr/>
        </p:nvSpPr>
        <p:spPr bwMode="auto">
          <a:xfrm>
            <a:off x="1285875" y="4786313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  <a:latin typeface="Times New Roman" pitchFamily="18" charset="0"/>
              </a:rPr>
              <a:t>Поле 2</a:t>
            </a:r>
          </a:p>
        </p:txBody>
      </p:sp>
      <p:pic>
        <p:nvPicPr>
          <p:cNvPr id="922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80"/>
          <p:cNvSpPr>
            <a:spLocks noChangeArrowheads="1"/>
          </p:cNvSpPr>
          <p:nvPr/>
        </p:nvSpPr>
        <p:spPr bwMode="auto">
          <a:xfrm>
            <a:off x="8643938" y="0"/>
            <a:ext cx="35718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6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922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844550"/>
            <a:ext cx="3678237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979863"/>
            <a:ext cx="3300413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886200"/>
            <a:ext cx="37369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Прямоугольник 9"/>
          <p:cNvSpPr>
            <a:spLocks noChangeArrowheads="1"/>
          </p:cNvSpPr>
          <p:nvPr/>
        </p:nvSpPr>
        <p:spPr bwMode="auto">
          <a:xfrm>
            <a:off x="1857375" y="142875"/>
            <a:ext cx="650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10245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46" name="Прямоугольник 11"/>
          <p:cNvSpPr>
            <a:spLocks noChangeArrowheads="1"/>
          </p:cNvSpPr>
          <p:nvPr/>
        </p:nvSpPr>
        <p:spPr bwMode="auto">
          <a:xfrm>
            <a:off x="219075" y="908050"/>
            <a:ext cx="3921125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Проект.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Предотвратить разрушение моста.</a:t>
            </a:r>
          </a:p>
          <a:p>
            <a:pPr eaLnBrk="1" hangingPunct="1">
              <a:buFontTx/>
              <a:buNone/>
            </a:pPr>
            <a:endParaRPr lang="ru-RU" altLang="ru-RU" sz="2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Моделирование хаотических процессов движения в  многоансамблевых структурах.</a:t>
            </a:r>
          </a:p>
          <a:p>
            <a:pPr eaLnBrk="1" hangingPunct="1">
              <a:buFontTx/>
              <a:buNone/>
            </a:pPr>
            <a:endParaRPr lang="ru-RU" altLang="ru-RU" sz="28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12"/>
          <p:cNvSpPr>
            <a:spLocks noChangeArrowheads="1"/>
          </p:cNvSpPr>
          <p:nvPr/>
        </p:nvSpPr>
        <p:spPr bwMode="auto">
          <a:xfrm>
            <a:off x="1285875" y="4786313"/>
            <a:ext cx="685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99"/>
                </a:solidFill>
                <a:latin typeface="Times New Roman" pitchFamily="18" charset="0"/>
              </a:rPr>
              <a:t>Поле 2</a:t>
            </a:r>
          </a:p>
        </p:txBody>
      </p:sp>
      <p:pic>
        <p:nvPicPr>
          <p:cNvPr id="1024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80"/>
          <p:cNvSpPr>
            <a:spLocks noChangeArrowheads="1"/>
          </p:cNvSpPr>
          <p:nvPr/>
        </p:nvSpPr>
        <p:spPr bwMode="auto">
          <a:xfrm>
            <a:off x="8643938" y="0"/>
            <a:ext cx="35718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7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52513"/>
            <a:ext cx="4446588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814763"/>
            <a:ext cx="4503738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Прямоугольник 9"/>
          <p:cNvSpPr>
            <a:spLocks noChangeArrowheads="1"/>
          </p:cNvSpPr>
          <p:nvPr/>
        </p:nvSpPr>
        <p:spPr bwMode="auto">
          <a:xfrm>
            <a:off x="1857375" y="142875"/>
            <a:ext cx="650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11269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0" name="Прямоугольник 11"/>
          <p:cNvSpPr>
            <a:spLocks noChangeArrowheads="1"/>
          </p:cNvSpPr>
          <p:nvPr/>
        </p:nvSpPr>
        <p:spPr bwMode="auto">
          <a:xfrm>
            <a:off x="349250" y="908050"/>
            <a:ext cx="75358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9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Моделирование волноводов с анизотропными, киральными и  метама-териальными включениями</a:t>
            </a:r>
          </a:p>
        </p:txBody>
      </p:sp>
      <p:pic>
        <p:nvPicPr>
          <p:cNvPr id="1127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80"/>
          <p:cNvSpPr>
            <a:spLocks noChangeArrowheads="1"/>
          </p:cNvSpPr>
          <p:nvPr/>
        </p:nvSpPr>
        <p:spPr bwMode="auto">
          <a:xfrm>
            <a:off x="8429625" y="0"/>
            <a:ext cx="7143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8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127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7538"/>
            <a:ext cx="4367213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492375"/>
            <a:ext cx="3919538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Прямоугольник 9"/>
          <p:cNvSpPr>
            <a:spLocks noChangeArrowheads="1"/>
          </p:cNvSpPr>
          <p:nvPr/>
        </p:nvSpPr>
        <p:spPr bwMode="auto">
          <a:xfrm>
            <a:off x="1785938" y="142875"/>
            <a:ext cx="650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0813"/>
            <a:ext cx="91440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1500" y="6550025"/>
            <a:ext cx="2786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</a:rPr>
              <a:t>Радиофизический факультет</a:t>
            </a:r>
          </a:p>
        </p:txBody>
      </p:sp>
      <p:sp>
        <p:nvSpPr>
          <p:cNvPr id="12293" name="Rectangle 80"/>
          <p:cNvSpPr>
            <a:spLocks noChangeArrowheads="1"/>
          </p:cNvSpPr>
          <p:nvPr/>
        </p:nvSpPr>
        <p:spPr bwMode="auto">
          <a:xfrm>
            <a:off x="8643938" y="-214313"/>
            <a:ext cx="500062" cy="8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Times New Roman" pitchFamily="18" charset="0"/>
              </a:rPr>
              <a:t/>
            </a:r>
            <a:br>
              <a:rPr lang="ru-RU" altLang="ru-RU" sz="1100">
                <a:latin typeface="Times New Roman" pitchFamily="18" charset="0"/>
              </a:rPr>
            </a:br>
            <a:endParaRPr lang="ru-RU" alt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294" name="Прямоугольник 11"/>
          <p:cNvSpPr>
            <a:spLocks noChangeArrowheads="1"/>
          </p:cNvSpPr>
          <p:nvPr/>
        </p:nvSpPr>
        <p:spPr bwMode="auto">
          <a:xfrm>
            <a:off x="249238" y="981075"/>
            <a:ext cx="3817937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9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Быстро разогреть керамическую пластинку на ускорителе электронов.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Моделирование процессов радиационно-термического наг-рева в технологических процессах синтеза и спекания  ферримагнитных  материалов.</a:t>
            </a:r>
          </a:p>
        </p:txBody>
      </p:sp>
      <p:pic>
        <p:nvPicPr>
          <p:cNvPr id="1229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80"/>
          <p:cNvSpPr>
            <a:spLocks noChangeArrowheads="1"/>
          </p:cNvSpPr>
          <p:nvPr/>
        </p:nvSpPr>
        <p:spPr bwMode="auto">
          <a:xfrm>
            <a:off x="8429625" y="0"/>
            <a:ext cx="714375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endParaRPr lang="ru-RU" altLang="ru-RU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29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963613"/>
            <a:ext cx="4386263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4445000"/>
            <a:ext cx="223361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Прямоугольник 9"/>
          <p:cNvSpPr>
            <a:spLocks noChangeArrowheads="1"/>
          </p:cNvSpPr>
          <p:nvPr/>
        </p:nvSpPr>
        <p:spPr bwMode="auto">
          <a:xfrm>
            <a:off x="1857375" y="142875"/>
            <a:ext cx="650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 - "Лучшие образовательные практики ТГУ – 201</a:t>
            </a:r>
            <a:r>
              <a:rPr lang="en-US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e8b96a4d63c87c17998597758d4e138e0d2e1d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999</Words>
  <Application>Microsoft Office PowerPoint</Application>
  <PresentationFormat>Экран (4:3)</PresentationFormat>
  <Paragraphs>190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</dc:creator>
  <cp:lastModifiedBy>pmv</cp:lastModifiedBy>
  <cp:revision>167</cp:revision>
  <dcterms:created xsi:type="dcterms:W3CDTF">2014-02-11T15:49:53Z</dcterms:created>
  <dcterms:modified xsi:type="dcterms:W3CDTF">2016-11-28T04:43:30Z</dcterms:modified>
</cp:coreProperties>
</file>